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79" r:id="rId13"/>
    <p:sldId id="280" r:id="rId14"/>
    <p:sldId id="281" r:id="rId15"/>
    <p:sldId id="282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83" r:id="rId27"/>
    <p:sldId id="284" r:id="rId28"/>
    <p:sldId id="277" r:id="rId29"/>
    <p:sldId id="278" r:id="rId30"/>
  </p:sldIdLst>
  <p:sldSz cx="18288000" cy="10287000"/>
  <p:notesSz cx="6858000" cy="9144000"/>
  <p:embeddedFontLst>
    <p:embeddedFont>
      <p:font typeface="Calibri" panose="020F0502020204030204" pitchFamily="34" charset="0"/>
      <p:regular r:id="rId31"/>
      <p:bold r:id="rId32"/>
      <p:italic r:id="rId33"/>
      <p:boldItalic r:id="rId34"/>
    </p:embeddedFont>
    <p:embeddedFont>
      <p:font typeface="Open Sans Bold" panose="020B0604020202020204" charset="0"/>
      <p:regular r:id="rId35"/>
    </p:embeddedFont>
    <p:embeddedFont>
      <p:font typeface="Open Sans Extra Bold" panose="020B0604020202020204" charset="0"/>
      <p:regular r:id="rId36"/>
    </p:embeddedFont>
    <p:embeddedFont>
      <p:font typeface="Open Sans Light" panose="020B0604020202020204" charset="0"/>
      <p:regular r:id="rId37"/>
    </p:embeddedFont>
    <p:embeddedFont>
      <p:font typeface="Open Sans Light Bold" panose="020B0604020202020204" charset="0"/>
      <p:regular r:id="rId3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6" d="100"/>
          <a:sy n="46" d="100"/>
        </p:scale>
        <p:origin x="1224" y="5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5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3/11/2021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3/11/2021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7" Type="http://schemas.openxmlformats.org/officeDocument/2006/relationships/image" Target="../media/image48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46.svg"/><Relationship Id="rId7" Type="http://schemas.openxmlformats.org/officeDocument/2006/relationships/image" Target="../media/image48.svg"/><Relationship Id="rId12" Type="http://schemas.openxmlformats.org/officeDocument/2006/relationships/image" Target="../media/image49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11" Type="http://schemas.openxmlformats.org/officeDocument/2006/relationships/image" Target="../media/image6.svg"/><Relationship Id="rId5" Type="http://schemas.openxmlformats.org/officeDocument/2006/relationships/image" Target="../media/image2.svg"/><Relationship Id="rId10" Type="http://schemas.openxmlformats.org/officeDocument/2006/relationships/image" Target="../media/image5.png"/><Relationship Id="rId4" Type="http://schemas.openxmlformats.org/officeDocument/2006/relationships/image" Target="../media/image1.png"/><Relationship Id="rId9" Type="http://schemas.openxmlformats.org/officeDocument/2006/relationships/image" Target="../media/image4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51.svg"/><Relationship Id="rId3" Type="http://schemas.openxmlformats.org/officeDocument/2006/relationships/image" Target="../media/image46.svg"/><Relationship Id="rId7" Type="http://schemas.openxmlformats.org/officeDocument/2006/relationships/image" Target="../media/image48.svg"/><Relationship Id="rId12" Type="http://schemas.openxmlformats.org/officeDocument/2006/relationships/image" Target="../media/image50.png"/><Relationship Id="rId2" Type="http://schemas.openxmlformats.org/officeDocument/2006/relationships/image" Target="../media/image45.png"/><Relationship Id="rId16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11" Type="http://schemas.openxmlformats.org/officeDocument/2006/relationships/image" Target="../media/image6.svg"/><Relationship Id="rId5" Type="http://schemas.openxmlformats.org/officeDocument/2006/relationships/image" Target="../media/image2.svg"/><Relationship Id="rId15" Type="http://schemas.openxmlformats.org/officeDocument/2006/relationships/image" Target="../media/image53.svg"/><Relationship Id="rId10" Type="http://schemas.openxmlformats.org/officeDocument/2006/relationships/image" Target="../media/image5.png"/><Relationship Id="rId4" Type="http://schemas.openxmlformats.org/officeDocument/2006/relationships/image" Target="../media/image1.png"/><Relationship Id="rId9" Type="http://schemas.openxmlformats.org/officeDocument/2006/relationships/image" Target="../media/image4.svg"/><Relationship Id="rId14" Type="http://schemas.openxmlformats.org/officeDocument/2006/relationships/image" Target="../media/image5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51.svg"/><Relationship Id="rId18" Type="http://schemas.openxmlformats.org/officeDocument/2006/relationships/image" Target="../media/image49.png"/><Relationship Id="rId3" Type="http://schemas.openxmlformats.org/officeDocument/2006/relationships/image" Target="../media/image46.svg"/><Relationship Id="rId7" Type="http://schemas.openxmlformats.org/officeDocument/2006/relationships/image" Target="../media/image48.svg"/><Relationship Id="rId12" Type="http://schemas.openxmlformats.org/officeDocument/2006/relationships/image" Target="../media/image50.png"/><Relationship Id="rId17" Type="http://schemas.openxmlformats.org/officeDocument/2006/relationships/image" Target="../media/image53.svg"/><Relationship Id="rId2" Type="http://schemas.openxmlformats.org/officeDocument/2006/relationships/image" Target="../media/image45.png"/><Relationship Id="rId16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11" Type="http://schemas.openxmlformats.org/officeDocument/2006/relationships/image" Target="../media/image6.svg"/><Relationship Id="rId5" Type="http://schemas.openxmlformats.org/officeDocument/2006/relationships/image" Target="../media/image2.svg"/><Relationship Id="rId15" Type="http://schemas.openxmlformats.org/officeDocument/2006/relationships/image" Target="../media/image55.svg"/><Relationship Id="rId10" Type="http://schemas.openxmlformats.org/officeDocument/2006/relationships/image" Target="../media/image5.png"/><Relationship Id="rId19" Type="http://schemas.openxmlformats.org/officeDocument/2006/relationships/image" Target="../media/image56.png"/><Relationship Id="rId4" Type="http://schemas.openxmlformats.org/officeDocument/2006/relationships/image" Target="../media/image1.png"/><Relationship Id="rId9" Type="http://schemas.openxmlformats.org/officeDocument/2006/relationships/image" Target="../media/image4.svg"/><Relationship Id="rId14" Type="http://schemas.openxmlformats.org/officeDocument/2006/relationships/image" Target="../media/image5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51.svg"/><Relationship Id="rId18" Type="http://schemas.openxmlformats.org/officeDocument/2006/relationships/image" Target="../media/image52.png"/><Relationship Id="rId3" Type="http://schemas.openxmlformats.org/officeDocument/2006/relationships/image" Target="../media/image46.svg"/><Relationship Id="rId21" Type="http://schemas.openxmlformats.org/officeDocument/2006/relationships/image" Target="../media/image56.png"/><Relationship Id="rId7" Type="http://schemas.openxmlformats.org/officeDocument/2006/relationships/image" Target="../media/image48.svg"/><Relationship Id="rId12" Type="http://schemas.openxmlformats.org/officeDocument/2006/relationships/image" Target="../media/image50.png"/><Relationship Id="rId17" Type="http://schemas.openxmlformats.org/officeDocument/2006/relationships/image" Target="../media/image58.svg"/><Relationship Id="rId2" Type="http://schemas.openxmlformats.org/officeDocument/2006/relationships/image" Target="../media/image45.png"/><Relationship Id="rId16" Type="http://schemas.openxmlformats.org/officeDocument/2006/relationships/image" Target="../media/image57.png"/><Relationship Id="rId20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11" Type="http://schemas.openxmlformats.org/officeDocument/2006/relationships/image" Target="../media/image6.svg"/><Relationship Id="rId5" Type="http://schemas.openxmlformats.org/officeDocument/2006/relationships/image" Target="../media/image2.svg"/><Relationship Id="rId15" Type="http://schemas.openxmlformats.org/officeDocument/2006/relationships/image" Target="../media/image55.svg"/><Relationship Id="rId10" Type="http://schemas.openxmlformats.org/officeDocument/2006/relationships/image" Target="../media/image5.png"/><Relationship Id="rId19" Type="http://schemas.openxmlformats.org/officeDocument/2006/relationships/image" Target="../media/image53.svg"/><Relationship Id="rId4" Type="http://schemas.openxmlformats.org/officeDocument/2006/relationships/image" Target="../media/image1.png"/><Relationship Id="rId9" Type="http://schemas.openxmlformats.org/officeDocument/2006/relationships/image" Target="../media/image4.svg"/><Relationship Id="rId14" Type="http://schemas.openxmlformats.org/officeDocument/2006/relationships/image" Target="../media/image54.png"/><Relationship Id="rId22" Type="http://schemas.openxmlformats.org/officeDocument/2006/relationships/image" Target="../media/image5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sv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sv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8.jpeg"/><Relationship Id="rId7" Type="http://schemas.openxmlformats.org/officeDocument/2006/relationships/image" Target="../media/image12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jpeg"/><Relationship Id="rId5" Type="http://schemas.openxmlformats.org/officeDocument/2006/relationships/image" Target="../media/image10.svg"/><Relationship Id="rId10" Type="http://schemas.openxmlformats.org/officeDocument/2006/relationships/image" Target="../media/image15.jpeg"/><Relationship Id="rId4" Type="http://schemas.openxmlformats.org/officeDocument/2006/relationships/image" Target="../media/image9.png"/><Relationship Id="rId9" Type="http://schemas.openxmlformats.org/officeDocument/2006/relationships/image" Target="../media/image14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sv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sv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sv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7" Type="http://schemas.openxmlformats.org/officeDocument/2006/relationships/image" Target="../media/image21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svg"/><Relationship Id="rId4" Type="http://schemas.openxmlformats.org/officeDocument/2006/relationships/image" Target="../media/image3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svg"/><Relationship Id="rId4" Type="http://schemas.openxmlformats.org/officeDocument/2006/relationships/image" Target="../media/image3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svg"/><Relationship Id="rId4" Type="http://schemas.openxmlformats.org/officeDocument/2006/relationships/image" Target="../media/image3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svg"/><Relationship Id="rId4" Type="http://schemas.openxmlformats.org/officeDocument/2006/relationships/image" Target="../media/image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 rot="2140088">
            <a:off x="-3070244" y="-4282353"/>
            <a:ext cx="6533314" cy="5657850"/>
            <a:chOff x="0" y="0"/>
            <a:chExt cx="6350000" cy="54991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DA2F47"/>
            </a:solid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 rot="2140088">
            <a:off x="13992643" y="7458075"/>
            <a:ext cx="6533314" cy="5657850"/>
            <a:chOff x="0" y="0"/>
            <a:chExt cx="6350000" cy="54991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DA2F47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1916970" y="3285698"/>
            <a:ext cx="14914845" cy="33794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974"/>
              </a:lnSpc>
            </a:pPr>
            <a:r>
              <a:rPr lang="en-US" sz="19981" dirty="0" err="1">
                <a:solidFill>
                  <a:srgbClr val="000000"/>
                </a:solidFill>
                <a:latin typeface="Open Sans Extra Bold"/>
              </a:rPr>
              <a:t>HemoLines</a:t>
            </a:r>
            <a:endParaRPr lang="en-US" sz="19981" dirty="0">
              <a:solidFill>
                <a:srgbClr val="000000"/>
              </a:solidFill>
              <a:latin typeface="Open Sans Extra Bold"/>
            </a:endParaRP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8153400" y="3718950"/>
            <a:ext cx="1700912" cy="2448956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1326436" y="3767805"/>
            <a:ext cx="754860" cy="75486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1326436" y="3034186"/>
            <a:ext cx="3440993" cy="1420192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6995150" y="6167906"/>
            <a:ext cx="4433331" cy="14007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778"/>
              </a:lnSpc>
            </a:pPr>
            <a:r>
              <a:rPr lang="en-US" sz="8413" dirty="0">
                <a:solidFill>
                  <a:srgbClr val="000000"/>
                </a:solidFill>
                <a:latin typeface="Open Sans Light"/>
              </a:rPr>
              <a:t>Solutions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 rot="2140088">
            <a:off x="-3070244" y="-4282353"/>
            <a:ext cx="6533314" cy="5657850"/>
            <a:chOff x="0" y="0"/>
            <a:chExt cx="6350000" cy="54991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 rot="2140088">
            <a:off x="13992643" y="7458075"/>
            <a:ext cx="6533314" cy="5657850"/>
            <a:chOff x="0" y="0"/>
            <a:chExt cx="6350000" cy="54991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6969526" y="6191203"/>
            <a:ext cx="1824934" cy="195275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2723505" y="2344784"/>
            <a:ext cx="12840990" cy="1186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400" dirty="0" err="1">
                <a:solidFill>
                  <a:srgbClr val="000000"/>
                </a:solidFill>
                <a:latin typeface="Open Sans Light"/>
              </a:rPr>
              <a:t>Nosso</a:t>
            </a:r>
            <a:r>
              <a:rPr lang="en-US" sz="3400" dirty="0">
                <a:solidFill>
                  <a:srgbClr val="000000"/>
                </a:solidFill>
                <a:latin typeface="Open Sans Light"/>
              </a:rPr>
              <a:t> </a:t>
            </a:r>
            <a:r>
              <a:rPr lang="en-US" sz="3400" dirty="0" err="1">
                <a:solidFill>
                  <a:srgbClr val="000000"/>
                </a:solidFill>
                <a:latin typeface="Open Sans Light"/>
              </a:rPr>
              <a:t>propósito</a:t>
            </a:r>
            <a:r>
              <a:rPr lang="en-US" sz="3400" dirty="0">
                <a:solidFill>
                  <a:srgbClr val="000000"/>
                </a:solidFill>
                <a:latin typeface="Open Sans Light"/>
              </a:rPr>
              <a:t> é </a:t>
            </a:r>
            <a:r>
              <a:rPr lang="en-US" sz="3400" dirty="0" err="1">
                <a:solidFill>
                  <a:srgbClr val="000000"/>
                </a:solidFill>
                <a:latin typeface="Open Sans Light"/>
              </a:rPr>
              <a:t>tornar</a:t>
            </a:r>
            <a:r>
              <a:rPr lang="en-US" sz="3400" dirty="0">
                <a:solidFill>
                  <a:srgbClr val="000000"/>
                </a:solidFill>
                <a:latin typeface="Open Sans Light"/>
              </a:rPr>
              <a:t> o </a:t>
            </a:r>
            <a:r>
              <a:rPr lang="en-US" sz="3400" dirty="0" err="1">
                <a:solidFill>
                  <a:srgbClr val="000000"/>
                </a:solidFill>
                <a:latin typeface="Open Sans Light"/>
              </a:rPr>
              <a:t>transporte</a:t>
            </a:r>
            <a:r>
              <a:rPr lang="en-US" sz="3400" dirty="0">
                <a:solidFill>
                  <a:srgbClr val="000000"/>
                </a:solidFill>
                <a:latin typeface="Open Sans Light"/>
              </a:rPr>
              <a:t> de </a:t>
            </a:r>
            <a:r>
              <a:rPr lang="en-US" sz="3400" dirty="0" err="1">
                <a:solidFill>
                  <a:srgbClr val="000000"/>
                </a:solidFill>
                <a:latin typeface="Open Sans Light"/>
              </a:rPr>
              <a:t>amostras</a:t>
            </a:r>
            <a:r>
              <a:rPr lang="en-US" sz="3400" dirty="0">
                <a:solidFill>
                  <a:srgbClr val="000000"/>
                </a:solidFill>
                <a:latin typeface="Open Sans Light"/>
              </a:rPr>
              <a:t> de </a:t>
            </a:r>
            <a:r>
              <a:rPr lang="en-US" sz="3400" dirty="0" err="1">
                <a:solidFill>
                  <a:srgbClr val="000000"/>
                </a:solidFill>
                <a:latin typeface="Open Sans Light"/>
              </a:rPr>
              <a:t>sangue</a:t>
            </a:r>
            <a:r>
              <a:rPr lang="en-US" sz="3400" dirty="0">
                <a:solidFill>
                  <a:srgbClr val="000000"/>
                </a:solidFill>
                <a:latin typeface="Open Sans Light"/>
              </a:rPr>
              <a:t> </a:t>
            </a:r>
            <a:r>
              <a:rPr lang="en-US" sz="3400" dirty="0" err="1">
                <a:solidFill>
                  <a:srgbClr val="000000"/>
                </a:solidFill>
                <a:latin typeface="Open Sans Light"/>
              </a:rPr>
              <a:t>mais</a:t>
            </a:r>
            <a:r>
              <a:rPr lang="en-US" sz="3400" dirty="0">
                <a:solidFill>
                  <a:srgbClr val="000000"/>
                </a:solidFill>
                <a:latin typeface="Open Sans Light"/>
              </a:rPr>
              <a:t> </a:t>
            </a:r>
            <a:r>
              <a:rPr lang="en-US" sz="3400" dirty="0" err="1">
                <a:solidFill>
                  <a:srgbClr val="000000"/>
                </a:solidFill>
                <a:latin typeface="Open Sans Light Bold"/>
              </a:rPr>
              <a:t>seguro</a:t>
            </a:r>
            <a:r>
              <a:rPr lang="en-US" sz="3400" dirty="0">
                <a:solidFill>
                  <a:srgbClr val="000000"/>
                </a:solidFill>
                <a:latin typeface="Open Sans Light"/>
              </a:rPr>
              <a:t>, </a:t>
            </a:r>
            <a:r>
              <a:rPr lang="en-US" sz="3400" dirty="0" err="1">
                <a:solidFill>
                  <a:srgbClr val="000000"/>
                </a:solidFill>
                <a:latin typeface="Open Sans Light Bold"/>
              </a:rPr>
              <a:t>automático</a:t>
            </a:r>
            <a:r>
              <a:rPr lang="en-US" sz="3400" dirty="0">
                <a:solidFill>
                  <a:srgbClr val="000000"/>
                </a:solidFill>
                <a:latin typeface="Open Sans Light"/>
              </a:rPr>
              <a:t> e </a:t>
            </a:r>
            <a:r>
              <a:rPr lang="en-US" sz="3400" dirty="0" err="1">
                <a:solidFill>
                  <a:srgbClr val="000000"/>
                </a:solidFill>
                <a:latin typeface="Open Sans Light Bold"/>
              </a:rPr>
              <a:t>eficiente</a:t>
            </a:r>
            <a:r>
              <a:rPr lang="en-US" sz="3400" dirty="0">
                <a:solidFill>
                  <a:srgbClr val="000000"/>
                </a:solidFill>
                <a:latin typeface="Open Sans Light Bold"/>
              </a:rPr>
              <a:t> </a:t>
            </a:r>
            <a:r>
              <a:rPr lang="en-US" sz="3400" dirty="0" err="1">
                <a:solidFill>
                  <a:srgbClr val="000000"/>
                </a:solidFill>
                <a:latin typeface="Open Sans Light"/>
              </a:rPr>
              <a:t>utilizando</a:t>
            </a:r>
            <a:r>
              <a:rPr lang="en-US" sz="3400" dirty="0">
                <a:solidFill>
                  <a:srgbClr val="000000"/>
                </a:solidFill>
                <a:latin typeface="Open Sans Light"/>
              </a:rPr>
              <a:t> a </a:t>
            </a:r>
            <a:r>
              <a:rPr lang="en-US" sz="3400" dirty="0" err="1">
                <a:solidFill>
                  <a:srgbClr val="000000"/>
                </a:solidFill>
                <a:latin typeface="Open Sans Light Bold"/>
              </a:rPr>
              <a:t>tecnologia</a:t>
            </a:r>
            <a:r>
              <a:rPr lang="en-US" sz="3400" dirty="0">
                <a:solidFill>
                  <a:srgbClr val="000000"/>
                </a:solidFill>
                <a:latin typeface="Open Sans Light Bold"/>
              </a:rPr>
              <a:t>: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840625" y="459309"/>
            <a:ext cx="8606750" cy="15314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 dirty="0" err="1">
                <a:solidFill>
                  <a:srgbClr val="000000"/>
                </a:solidFill>
                <a:latin typeface="Open Sans Extra Bold"/>
              </a:rPr>
              <a:t>Nossa</a:t>
            </a:r>
            <a:r>
              <a:rPr lang="en-US" sz="9000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sz="9000" dirty="0" err="1">
                <a:solidFill>
                  <a:srgbClr val="000000"/>
                </a:solidFill>
                <a:latin typeface="Open Sans Extra Bold"/>
              </a:rPr>
              <a:t>solução</a:t>
            </a:r>
            <a:endParaRPr lang="en-US" sz="9000" dirty="0">
              <a:solidFill>
                <a:srgbClr val="000000"/>
              </a:solidFill>
              <a:latin typeface="Open Sans Extra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5543227" y="4391972"/>
            <a:ext cx="7201545" cy="11897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400" dirty="0">
                <a:solidFill>
                  <a:srgbClr val="000000"/>
                </a:solidFill>
                <a:latin typeface="Open Sans Light"/>
              </a:rPr>
              <a:t>Sistema de </a:t>
            </a:r>
            <a:r>
              <a:rPr lang="en-US" sz="3400" dirty="0" err="1">
                <a:solidFill>
                  <a:srgbClr val="000000"/>
                </a:solidFill>
                <a:latin typeface="Open Sans Light Bold"/>
              </a:rPr>
              <a:t>alarmes</a:t>
            </a:r>
            <a:r>
              <a:rPr lang="en-US" sz="3400" dirty="0">
                <a:solidFill>
                  <a:srgbClr val="000000"/>
                </a:solidFill>
                <a:latin typeface="Open Sans Light Bold"/>
              </a:rPr>
              <a:t> </a:t>
            </a:r>
            <a:r>
              <a:rPr lang="en-US" sz="3400" dirty="0">
                <a:solidFill>
                  <a:srgbClr val="000000"/>
                </a:solidFill>
                <a:latin typeface="Open Sans Light"/>
              </a:rPr>
              <a:t>e</a:t>
            </a:r>
            <a:r>
              <a:rPr lang="en-US" sz="3400" dirty="0">
                <a:solidFill>
                  <a:srgbClr val="000000"/>
                </a:solidFill>
                <a:latin typeface="Open Sans Light Bold"/>
              </a:rPr>
              <a:t> </a:t>
            </a:r>
            <a:r>
              <a:rPr lang="en-US" sz="3400" dirty="0" err="1">
                <a:solidFill>
                  <a:srgbClr val="000000"/>
                </a:solidFill>
                <a:latin typeface="Open Sans Light Bold"/>
              </a:rPr>
              <a:t>mensagens</a:t>
            </a:r>
            <a:r>
              <a:rPr lang="en-US" sz="3400" dirty="0">
                <a:solidFill>
                  <a:srgbClr val="000000"/>
                </a:solidFill>
                <a:latin typeface="Open Sans Light"/>
              </a:rPr>
              <a:t> </a:t>
            </a:r>
            <a:r>
              <a:rPr lang="en-US" sz="3400" dirty="0" err="1">
                <a:solidFill>
                  <a:srgbClr val="000000"/>
                </a:solidFill>
                <a:latin typeface="Open Sans Light"/>
              </a:rPr>
              <a:t>em</a:t>
            </a:r>
            <a:r>
              <a:rPr lang="en-US" sz="3400" dirty="0">
                <a:solidFill>
                  <a:srgbClr val="000000"/>
                </a:solidFill>
                <a:latin typeface="Open Sans Light"/>
              </a:rPr>
              <a:t> </a:t>
            </a:r>
            <a:r>
              <a:rPr lang="en-US" sz="3400" dirty="0" err="1">
                <a:solidFill>
                  <a:srgbClr val="000000"/>
                </a:solidFill>
                <a:latin typeface="Open Sans Light"/>
              </a:rPr>
              <a:t>caso</a:t>
            </a:r>
            <a:r>
              <a:rPr lang="en-US" sz="3400" dirty="0">
                <a:solidFill>
                  <a:srgbClr val="000000"/>
                </a:solidFill>
                <a:latin typeface="Open Sans Light"/>
              </a:rPr>
              <a:t> de </a:t>
            </a:r>
            <a:r>
              <a:rPr lang="en-US" sz="3400" dirty="0" err="1">
                <a:solidFill>
                  <a:srgbClr val="000000"/>
                </a:solidFill>
                <a:latin typeface="Open Sans Light Bold"/>
              </a:rPr>
              <a:t>oscilações</a:t>
            </a:r>
            <a:endParaRPr lang="en-US" sz="3400" dirty="0">
              <a:solidFill>
                <a:srgbClr val="000000"/>
              </a:solidFill>
              <a:latin typeface="Open Sans Light Bold"/>
            </a:endParaRPr>
          </a:p>
        </p:txBody>
      </p:sp>
      <p:pic>
        <p:nvPicPr>
          <p:cNvPr id="1026" name="Picture 2" descr="Email Icon Large Envelope | Ikon gratis, Clip art, Foto abstrak">
            <a:extLst>
              <a:ext uri="{FF2B5EF4-FFF2-40B4-BE49-F238E27FC236}">
                <a16:creationId xmlns:a16="http://schemas.microsoft.com/office/drawing/2014/main" id="{73839350-69D4-4CA1-B01B-19DCDB155C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3542" y="6479014"/>
            <a:ext cx="2159419" cy="1542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 rot="2140088">
            <a:off x="-3070244" y="-4282353"/>
            <a:ext cx="6533314" cy="5657850"/>
            <a:chOff x="0" y="0"/>
            <a:chExt cx="6350000" cy="54991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DA2F47"/>
            </a:solid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 rot="2140088">
            <a:off x="13992643" y="7458075"/>
            <a:ext cx="6533314" cy="5657850"/>
            <a:chOff x="0" y="0"/>
            <a:chExt cx="6350000" cy="54991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DA2F47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2187277" y="2602256"/>
            <a:ext cx="3854868" cy="1856504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3809883" y="2887852"/>
            <a:ext cx="609657" cy="877778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398579" y="2602256"/>
            <a:ext cx="529948" cy="1856504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3300842" y="447675"/>
            <a:ext cx="11686316" cy="15314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000000"/>
                </a:solidFill>
                <a:latin typeface="Open Sans Extra Bold"/>
              </a:rPr>
              <a:t>Desenho de solução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130189" y="4671070"/>
            <a:ext cx="3359388" cy="583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400">
                <a:solidFill>
                  <a:srgbClr val="000000"/>
                </a:solidFill>
                <a:latin typeface="Open Sans Light Bold"/>
              </a:rPr>
              <a:t>Necessidade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 rot="2140088">
            <a:off x="-3070244" y="-4282353"/>
            <a:ext cx="6533314" cy="5657850"/>
            <a:chOff x="0" y="0"/>
            <a:chExt cx="6350000" cy="54991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DA2F47"/>
            </a:solid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 rot="2140088">
            <a:off x="13992643" y="7458075"/>
            <a:ext cx="6533314" cy="5657850"/>
            <a:chOff x="0" y="0"/>
            <a:chExt cx="6350000" cy="54991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DA2F47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2187277" y="2602256"/>
            <a:ext cx="3854868" cy="1856504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3809883" y="2887852"/>
            <a:ext cx="609657" cy="877778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398579" y="2602256"/>
            <a:ext cx="529948" cy="1856504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7673590" y="3267094"/>
            <a:ext cx="4064017" cy="9400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92"/>
              </a:lnSpc>
            </a:pPr>
            <a:r>
              <a:rPr lang="en-US" sz="5565">
                <a:solidFill>
                  <a:srgbClr val="000000"/>
                </a:solidFill>
                <a:latin typeface="Open Sans Extra Bold"/>
              </a:rPr>
              <a:t>HemoLines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9357073" y="3395949"/>
            <a:ext cx="473796" cy="682167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0230921" y="3387837"/>
            <a:ext cx="210269" cy="210269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10258857" y="3190037"/>
            <a:ext cx="958502" cy="3956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3300842" y="447675"/>
            <a:ext cx="11686316" cy="15314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000000"/>
                </a:solidFill>
                <a:latin typeface="Open Sans Extra Bold"/>
              </a:rPr>
              <a:t>Desenho de solução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130189" y="4671070"/>
            <a:ext cx="3359388" cy="583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400">
                <a:solidFill>
                  <a:srgbClr val="000000"/>
                </a:solidFill>
                <a:latin typeface="Open Sans Light Bold"/>
              </a:rPr>
              <a:t>Necessidade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020724" y="4079885"/>
            <a:ext cx="1369748" cy="4028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280"/>
              </a:lnSpc>
            </a:pPr>
            <a:r>
              <a:rPr lang="en-US" sz="2343" dirty="0">
                <a:solidFill>
                  <a:srgbClr val="000000"/>
                </a:solidFill>
                <a:latin typeface="Open Sans Light"/>
              </a:rPr>
              <a:t>Solutions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8025904" y="4671070"/>
            <a:ext cx="3359388" cy="583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400">
                <a:solidFill>
                  <a:srgbClr val="000000"/>
                </a:solidFill>
                <a:latin typeface="Open Sans Light Bold"/>
              </a:rPr>
              <a:t>Contato</a:t>
            </a:r>
          </a:p>
        </p:txBody>
      </p:sp>
      <p:pic>
        <p:nvPicPr>
          <p:cNvPr id="24" name="Imagem 23">
            <a:extLst>
              <a:ext uri="{FF2B5EF4-FFF2-40B4-BE49-F238E27FC236}">
                <a16:creationId xmlns:a16="http://schemas.microsoft.com/office/drawing/2014/main" id="{B33D0145-F2A5-4BF2-BC9B-3EE7445039E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323235" y="3574191"/>
            <a:ext cx="1133541" cy="478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200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 rot="2140088">
            <a:off x="-3070244" y="-4282353"/>
            <a:ext cx="6533314" cy="5657850"/>
            <a:chOff x="0" y="0"/>
            <a:chExt cx="6350000" cy="54991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DA2F47"/>
            </a:solid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 rot="2140088">
            <a:off x="13992643" y="7458075"/>
            <a:ext cx="6533314" cy="5657850"/>
            <a:chOff x="0" y="0"/>
            <a:chExt cx="6350000" cy="54991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DA2F47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2187277" y="2602256"/>
            <a:ext cx="3854868" cy="1856504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3809883" y="2887852"/>
            <a:ext cx="609657" cy="877778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398579" y="2602256"/>
            <a:ext cx="529948" cy="1856504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7673590" y="3267094"/>
            <a:ext cx="4064017" cy="9400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92"/>
              </a:lnSpc>
            </a:pPr>
            <a:r>
              <a:rPr lang="en-US" sz="5565">
                <a:solidFill>
                  <a:srgbClr val="000000"/>
                </a:solidFill>
                <a:latin typeface="Open Sans Extra Bold"/>
              </a:rPr>
              <a:t>HemoLines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9357073" y="3395949"/>
            <a:ext cx="473796" cy="682167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0230921" y="3387837"/>
            <a:ext cx="210269" cy="210269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10258857" y="3190037"/>
            <a:ext cx="958502" cy="3956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 rot="-949285">
            <a:off x="13715759" y="2864686"/>
            <a:ext cx="1582290" cy="158229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>
          <a:xfrm>
            <a:off x="15309412" y="3197194"/>
            <a:ext cx="1691299" cy="1232122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3300842" y="447675"/>
            <a:ext cx="11686316" cy="15314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000000"/>
                </a:solidFill>
                <a:latin typeface="Open Sans Extra Bold"/>
              </a:rPr>
              <a:t>Desenho de solução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130189" y="4671070"/>
            <a:ext cx="3359388" cy="583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400">
                <a:solidFill>
                  <a:srgbClr val="000000"/>
                </a:solidFill>
                <a:latin typeface="Open Sans Light Bold"/>
              </a:rPr>
              <a:t>Necessidade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020724" y="4079885"/>
            <a:ext cx="1369748" cy="4028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280"/>
              </a:lnSpc>
            </a:pPr>
            <a:r>
              <a:rPr lang="en-US" sz="2343" dirty="0">
                <a:solidFill>
                  <a:srgbClr val="000000"/>
                </a:solidFill>
                <a:latin typeface="Open Sans Light"/>
              </a:rPr>
              <a:t>Solutions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8025904" y="4671070"/>
            <a:ext cx="3359388" cy="583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400">
                <a:solidFill>
                  <a:srgbClr val="000000"/>
                </a:solidFill>
                <a:latin typeface="Open Sans Light Bold"/>
              </a:rPr>
              <a:t>Contato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3530033" y="4782205"/>
            <a:ext cx="3359388" cy="583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400">
                <a:solidFill>
                  <a:srgbClr val="000000"/>
                </a:solidFill>
                <a:latin typeface="Open Sans Light Bold"/>
              </a:rPr>
              <a:t>Solução</a:t>
            </a:r>
          </a:p>
        </p:txBody>
      </p:sp>
      <p:pic>
        <p:nvPicPr>
          <p:cNvPr id="24" name="Imagem 23">
            <a:extLst>
              <a:ext uri="{FF2B5EF4-FFF2-40B4-BE49-F238E27FC236}">
                <a16:creationId xmlns:a16="http://schemas.microsoft.com/office/drawing/2014/main" id="{B33D0145-F2A5-4BF2-BC9B-3EE7445039E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323235" y="3574191"/>
            <a:ext cx="1133541" cy="478128"/>
          </a:xfrm>
          <a:prstGeom prst="rect">
            <a:avLst/>
          </a:prstGeom>
        </p:spPr>
      </p:pic>
      <p:pic>
        <p:nvPicPr>
          <p:cNvPr id="25" name="Imagem 24">
            <a:extLst>
              <a:ext uri="{FF2B5EF4-FFF2-40B4-BE49-F238E27FC236}">
                <a16:creationId xmlns:a16="http://schemas.microsoft.com/office/drawing/2014/main" id="{B33D0145-F2A5-4BF2-BC9B-3EE7445039E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2235511" y="3530508"/>
            <a:ext cx="1133541" cy="478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5544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 rot="2140088">
            <a:off x="-3070244" y="-4282353"/>
            <a:ext cx="6533314" cy="5657850"/>
            <a:chOff x="0" y="0"/>
            <a:chExt cx="6350000" cy="54991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DA2F47"/>
            </a:solid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 rot="2140088">
            <a:off x="13992643" y="7458075"/>
            <a:ext cx="6533314" cy="5657850"/>
            <a:chOff x="0" y="0"/>
            <a:chExt cx="6350000" cy="54991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DA2F47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2187277" y="2602256"/>
            <a:ext cx="3854868" cy="1856504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3809883" y="2887852"/>
            <a:ext cx="609657" cy="877778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398579" y="2602256"/>
            <a:ext cx="529948" cy="1856504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7673590" y="3267094"/>
            <a:ext cx="4064017" cy="9400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92"/>
              </a:lnSpc>
            </a:pPr>
            <a:r>
              <a:rPr lang="en-US" sz="5565">
                <a:solidFill>
                  <a:srgbClr val="000000"/>
                </a:solidFill>
                <a:latin typeface="Open Sans Extra Bold"/>
              </a:rPr>
              <a:t>HemoLines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9357073" y="3395949"/>
            <a:ext cx="473796" cy="682167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0230921" y="3387837"/>
            <a:ext cx="210269" cy="210269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10258857" y="3190037"/>
            <a:ext cx="958502" cy="3956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 rot="-949285">
            <a:off x="13715759" y="2864686"/>
            <a:ext cx="1582290" cy="158229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>
          <a:xfrm>
            <a:off x="10723183" y="5815752"/>
            <a:ext cx="3023161" cy="2535554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>
            <a:fillRect/>
          </a:stretch>
        </p:blipFill>
        <p:spPr>
          <a:xfrm>
            <a:off x="15309412" y="3197194"/>
            <a:ext cx="1691299" cy="1232122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3300842" y="447675"/>
            <a:ext cx="11686316" cy="15314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000000"/>
                </a:solidFill>
                <a:latin typeface="Open Sans Extra Bold"/>
              </a:rPr>
              <a:t>Desenho de solução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130189" y="4671070"/>
            <a:ext cx="3359388" cy="583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400">
                <a:solidFill>
                  <a:srgbClr val="000000"/>
                </a:solidFill>
                <a:latin typeface="Open Sans Light Bold"/>
              </a:rPr>
              <a:t>Necessidade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020724" y="4079885"/>
            <a:ext cx="1369748" cy="4028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280"/>
              </a:lnSpc>
            </a:pPr>
            <a:r>
              <a:rPr lang="en-US" sz="2343" dirty="0">
                <a:solidFill>
                  <a:srgbClr val="000000"/>
                </a:solidFill>
                <a:latin typeface="Open Sans Light"/>
              </a:rPr>
              <a:t>Solutions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8025904" y="4671070"/>
            <a:ext cx="3359388" cy="583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400">
                <a:solidFill>
                  <a:srgbClr val="000000"/>
                </a:solidFill>
                <a:latin typeface="Open Sans Light Bold"/>
              </a:rPr>
              <a:t>Contato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3530033" y="4782205"/>
            <a:ext cx="3359388" cy="583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400">
                <a:solidFill>
                  <a:srgbClr val="000000"/>
                </a:solidFill>
                <a:latin typeface="Open Sans Light Bold"/>
              </a:rPr>
              <a:t>Solução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0457885" y="8443113"/>
            <a:ext cx="3646098" cy="1186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400">
                <a:solidFill>
                  <a:srgbClr val="000000"/>
                </a:solidFill>
                <a:latin typeface="Open Sans Light Bold"/>
              </a:rPr>
              <a:t>Análise em tempo real</a:t>
            </a:r>
          </a:p>
        </p:txBody>
      </p:sp>
      <p:pic>
        <p:nvPicPr>
          <p:cNvPr id="24" name="Imagem 23">
            <a:extLst>
              <a:ext uri="{FF2B5EF4-FFF2-40B4-BE49-F238E27FC236}">
                <a16:creationId xmlns:a16="http://schemas.microsoft.com/office/drawing/2014/main" id="{B33D0145-F2A5-4BF2-BC9B-3EE7445039EE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323235" y="3574191"/>
            <a:ext cx="1133541" cy="478128"/>
          </a:xfrm>
          <a:prstGeom prst="rect">
            <a:avLst/>
          </a:prstGeom>
        </p:spPr>
      </p:pic>
      <p:pic>
        <p:nvPicPr>
          <p:cNvPr id="25" name="Imagem 24">
            <a:extLst>
              <a:ext uri="{FF2B5EF4-FFF2-40B4-BE49-F238E27FC236}">
                <a16:creationId xmlns:a16="http://schemas.microsoft.com/office/drawing/2014/main" id="{B33D0145-F2A5-4BF2-BC9B-3EE7445039EE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2235511" y="3530508"/>
            <a:ext cx="1133541" cy="478128"/>
          </a:xfrm>
          <a:prstGeom prst="rect">
            <a:avLst/>
          </a:prstGeom>
        </p:spPr>
      </p:pic>
      <p:pic>
        <p:nvPicPr>
          <p:cNvPr id="28" name="Imagem 27">
            <a:extLst>
              <a:ext uri="{FF2B5EF4-FFF2-40B4-BE49-F238E27FC236}">
                <a16:creationId xmlns:a16="http://schemas.microsoft.com/office/drawing/2014/main" id="{61073155-93FE-4052-8C15-4D159A19F5FC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4346188" y="5815752"/>
            <a:ext cx="1281940" cy="1510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9926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 rot="2140088">
            <a:off x="-3070244" y="-4282353"/>
            <a:ext cx="6533314" cy="5657850"/>
            <a:chOff x="0" y="0"/>
            <a:chExt cx="6350000" cy="54991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DA2F47"/>
            </a:solid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 rot="2140088">
            <a:off x="13992643" y="7458075"/>
            <a:ext cx="6533314" cy="5657850"/>
            <a:chOff x="0" y="0"/>
            <a:chExt cx="6350000" cy="54991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DA2F47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2187277" y="2602256"/>
            <a:ext cx="3854868" cy="1856504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3809883" y="2887852"/>
            <a:ext cx="609657" cy="877778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398579" y="2602256"/>
            <a:ext cx="529948" cy="1856504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7673590" y="3267094"/>
            <a:ext cx="4064017" cy="9400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92"/>
              </a:lnSpc>
            </a:pPr>
            <a:r>
              <a:rPr lang="en-US" sz="5565">
                <a:solidFill>
                  <a:srgbClr val="000000"/>
                </a:solidFill>
                <a:latin typeface="Open Sans Extra Bold"/>
              </a:rPr>
              <a:t>HemoLines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9357073" y="3395949"/>
            <a:ext cx="473796" cy="682167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0230921" y="3387837"/>
            <a:ext cx="210269" cy="210269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10258857" y="3190037"/>
            <a:ext cx="958502" cy="3956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 rot="-949285">
            <a:off x="13715759" y="2864686"/>
            <a:ext cx="1582290" cy="158229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>
          <a:xfrm>
            <a:off x="10723183" y="5815752"/>
            <a:ext cx="3023161" cy="2535554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>
            <a:fillRect/>
          </a:stretch>
        </p:blipFill>
        <p:spPr>
          <a:xfrm>
            <a:off x="5276768" y="5507696"/>
            <a:ext cx="2864255" cy="2961166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rcRect/>
          <a:stretch>
            <a:fillRect/>
          </a:stretch>
        </p:blipFill>
        <p:spPr>
          <a:xfrm>
            <a:off x="15309412" y="3197194"/>
            <a:ext cx="1691299" cy="1232122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3300842" y="447675"/>
            <a:ext cx="11686316" cy="15314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000000"/>
                </a:solidFill>
                <a:latin typeface="Open Sans Extra Bold"/>
              </a:rPr>
              <a:t>Desenho de solução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130189" y="4671070"/>
            <a:ext cx="3359388" cy="583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400">
                <a:solidFill>
                  <a:srgbClr val="000000"/>
                </a:solidFill>
                <a:latin typeface="Open Sans Light Bold"/>
              </a:rPr>
              <a:t>Necessidade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020724" y="4079885"/>
            <a:ext cx="1369748" cy="4028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280"/>
              </a:lnSpc>
            </a:pPr>
            <a:r>
              <a:rPr lang="en-US" sz="2343" dirty="0">
                <a:solidFill>
                  <a:srgbClr val="000000"/>
                </a:solidFill>
                <a:latin typeface="Open Sans Light"/>
              </a:rPr>
              <a:t>Solutions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8025904" y="4671070"/>
            <a:ext cx="3359388" cy="583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400">
                <a:solidFill>
                  <a:srgbClr val="000000"/>
                </a:solidFill>
                <a:latin typeface="Open Sans Light Bold"/>
              </a:rPr>
              <a:t>Contato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3530033" y="4782205"/>
            <a:ext cx="3359388" cy="583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400">
                <a:solidFill>
                  <a:srgbClr val="000000"/>
                </a:solidFill>
                <a:latin typeface="Open Sans Light Bold"/>
              </a:rPr>
              <a:t>Solução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0457885" y="8443113"/>
            <a:ext cx="3646098" cy="1186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400">
                <a:solidFill>
                  <a:srgbClr val="000000"/>
                </a:solidFill>
                <a:latin typeface="Open Sans Light Bold"/>
              </a:rPr>
              <a:t>Análise em tempo real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4659760" y="8674735"/>
            <a:ext cx="3680579" cy="583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400">
                <a:solidFill>
                  <a:srgbClr val="000000"/>
                </a:solidFill>
                <a:latin typeface="Open Sans Light Bold"/>
              </a:rPr>
              <a:t>Cliente satisfeito</a:t>
            </a:r>
          </a:p>
        </p:txBody>
      </p:sp>
      <p:pic>
        <p:nvPicPr>
          <p:cNvPr id="24" name="Imagem 23">
            <a:extLst>
              <a:ext uri="{FF2B5EF4-FFF2-40B4-BE49-F238E27FC236}">
                <a16:creationId xmlns:a16="http://schemas.microsoft.com/office/drawing/2014/main" id="{B33D0145-F2A5-4BF2-BC9B-3EE7445039EE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323235" y="3574191"/>
            <a:ext cx="1133541" cy="478128"/>
          </a:xfrm>
          <a:prstGeom prst="rect">
            <a:avLst/>
          </a:prstGeom>
        </p:spPr>
      </p:pic>
      <p:pic>
        <p:nvPicPr>
          <p:cNvPr id="25" name="Imagem 24">
            <a:extLst>
              <a:ext uri="{FF2B5EF4-FFF2-40B4-BE49-F238E27FC236}">
                <a16:creationId xmlns:a16="http://schemas.microsoft.com/office/drawing/2014/main" id="{B33D0145-F2A5-4BF2-BC9B-3EE7445039EE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235511" y="3530508"/>
            <a:ext cx="1133541" cy="478128"/>
          </a:xfrm>
          <a:prstGeom prst="rect">
            <a:avLst/>
          </a:prstGeom>
        </p:spPr>
      </p:pic>
      <p:pic>
        <p:nvPicPr>
          <p:cNvPr id="28" name="Imagem 27">
            <a:extLst>
              <a:ext uri="{FF2B5EF4-FFF2-40B4-BE49-F238E27FC236}">
                <a16:creationId xmlns:a16="http://schemas.microsoft.com/office/drawing/2014/main" id="{61073155-93FE-4052-8C15-4D159A19F5FC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4346188" y="5815752"/>
            <a:ext cx="1281940" cy="1510082"/>
          </a:xfrm>
          <a:prstGeom prst="rect">
            <a:avLst/>
          </a:prstGeom>
        </p:spPr>
      </p:pic>
      <p:pic>
        <p:nvPicPr>
          <p:cNvPr id="29" name="Imagem 28">
            <a:extLst>
              <a:ext uri="{FF2B5EF4-FFF2-40B4-BE49-F238E27FC236}">
                <a16:creationId xmlns:a16="http://schemas.microsoft.com/office/drawing/2014/main" id="{623D4D60-C7B3-4E27-8BC1-FC60CAAE752C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8448868" y="6859513"/>
            <a:ext cx="1702072" cy="466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8845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 rot="2140088">
            <a:off x="-3070244" y="-4282353"/>
            <a:ext cx="6533314" cy="5657850"/>
            <a:chOff x="0" y="0"/>
            <a:chExt cx="6350000" cy="54991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 rot="2140088">
            <a:off x="13992643" y="7458075"/>
            <a:ext cx="6533314" cy="5657850"/>
            <a:chOff x="0" y="0"/>
            <a:chExt cx="6350000" cy="54991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6252220" y="2905125"/>
            <a:ext cx="5783560" cy="578356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6726088" y="495300"/>
            <a:ext cx="4835823" cy="15314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 dirty="0">
                <a:solidFill>
                  <a:srgbClr val="000000"/>
                </a:solidFill>
                <a:latin typeface="Open Sans Extra Bold"/>
              </a:rPr>
              <a:t>Backlog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 rot="2140088">
            <a:off x="-3070244" y="-4282353"/>
            <a:ext cx="6533314" cy="5657850"/>
            <a:chOff x="0" y="0"/>
            <a:chExt cx="6350000" cy="54991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 rot="2140088">
            <a:off x="13992643" y="7458075"/>
            <a:ext cx="6533314" cy="5657850"/>
            <a:chOff x="0" y="0"/>
            <a:chExt cx="6350000" cy="54991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3901466" y="3092466"/>
            <a:ext cx="10485068" cy="476594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2814257" y="419100"/>
            <a:ext cx="12659486" cy="15314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 dirty="0" err="1">
                <a:solidFill>
                  <a:srgbClr val="000000"/>
                </a:solidFill>
                <a:latin typeface="Open Sans Extra Bold"/>
              </a:rPr>
              <a:t>Simulador</a:t>
            </a:r>
            <a:r>
              <a:rPr lang="en-US" sz="9000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sz="9000" dirty="0" err="1">
                <a:solidFill>
                  <a:srgbClr val="000000"/>
                </a:solidFill>
                <a:latin typeface="Open Sans Extra Bold"/>
              </a:rPr>
              <a:t>financeiro</a:t>
            </a:r>
            <a:endParaRPr lang="en-US" sz="9000" dirty="0">
              <a:solidFill>
                <a:srgbClr val="000000"/>
              </a:solidFill>
              <a:latin typeface="Open Sans Extra Bold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 rot="2140088">
            <a:off x="-2974994" y="-4244253"/>
            <a:ext cx="6533314" cy="5657850"/>
            <a:chOff x="0" y="0"/>
            <a:chExt cx="6350000" cy="54991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DA2F47"/>
            </a:solid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 rot="2140088">
            <a:off x="14087893" y="7496175"/>
            <a:ext cx="6533314" cy="5657850"/>
            <a:chOff x="0" y="0"/>
            <a:chExt cx="6350000" cy="54991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DA2F47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465777" y="1903942"/>
            <a:ext cx="13356446" cy="7512521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3062452" y="372533"/>
            <a:ext cx="12163095" cy="15314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000000"/>
                </a:solidFill>
                <a:latin typeface="Open Sans Extra Bold"/>
              </a:rPr>
              <a:t>Site institucional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 rot="2140088">
            <a:off x="-2974994" y="-4244253"/>
            <a:ext cx="6533314" cy="5657850"/>
            <a:chOff x="0" y="0"/>
            <a:chExt cx="6350000" cy="54991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DA2F47"/>
            </a:solid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 rot="2140088">
            <a:off x="14087893" y="7496175"/>
            <a:ext cx="6533314" cy="5657850"/>
            <a:chOff x="0" y="0"/>
            <a:chExt cx="6350000" cy="54991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DA2F47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511514" y="1903942"/>
            <a:ext cx="13264972" cy="7461069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3062452" y="372533"/>
            <a:ext cx="12163095" cy="15314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000000"/>
                </a:solidFill>
                <a:latin typeface="Open Sans Extra Bold"/>
              </a:rPr>
              <a:t>Site institucional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 rot="2140088">
            <a:off x="13992643" y="7458075"/>
            <a:ext cx="6533314" cy="5657850"/>
            <a:chOff x="0" y="0"/>
            <a:chExt cx="6350000" cy="54991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3798496" y="2051947"/>
            <a:ext cx="3463685" cy="3463685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447046" y="5850001"/>
            <a:ext cx="3463685" cy="3463685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2708490" y="5143500"/>
            <a:ext cx="4940796" cy="4940796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rcRect t="3383" b="3383"/>
          <a:stretch>
            <a:fillRect/>
          </a:stretch>
        </p:blipFill>
        <p:spPr>
          <a:xfrm>
            <a:off x="1433067" y="2084001"/>
            <a:ext cx="3514803" cy="3463685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720071" y="1313392"/>
            <a:ext cx="4940796" cy="4940796"/>
          </a:xfrm>
          <a:prstGeom prst="rect">
            <a:avLst/>
          </a:prstGeom>
        </p:spPr>
      </p:pic>
      <p:grpSp>
        <p:nvGrpSpPr>
          <p:cNvPr id="9" name="Group 9"/>
          <p:cNvGrpSpPr>
            <a:grpSpLocks noChangeAspect="1"/>
          </p:cNvGrpSpPr>
          <p:nvPr/>
        </p:nvGrpSpPr>
        <p:grpSpPr>
          <a:xfrm rot="2140088">
            <a:off x="-3070244" y="-4282353"/>
            <a:ext cx="6533314" cy="5657850"/>
            <a:chOff x="0" y="0"/>
            <a:chExt cx="6350000" cy="54991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5705360" y="2084001"/>
            <a:ext cx="3463685" cy="3463685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4811132" y="1345446"/>
            <a:ext cx="4940796" cy="4940796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9596256" y="2051947"/>
            <a:ext cx="3463685" cy="3463685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8857700" y="1345446"/>
            <a:ext cx="4940796" cy="4940796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5178888" y="466725"/>
            <a:ext cx="7930224" cy="15314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000000"/>
                </a:solidFill>
                <a:latin typeface="Open Sans Extra Bold"/>
              </a:rPr>
              <a:t>Nossa equipe</a:t>
            </a: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3059941" y="1313392"/>
            <a:ext cx="4940796" cy="4940796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9"/>
          <a:srcRect t="13500" b="13500"/>
          <a:stretch>
            <a:fillRect/>
          </a:stretch>
        </p:blipFill>
        <p:spPr>
          <a:xfrm>
            <a:off x="11377270" y="5882055"/>
            <a:ext cx="3463685" cy="3463685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638714" y="5143500"/>
            <a:ext cx="4940796" cy="4940796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0"/>
          <a:srcRect l="31843" t="14122" b="36728"/>
          <a:stretch>
            <a:fillRect/>
          </a:stretch>
        </p:blipFill>
        <p:spPr>
          <a:xfrm>
            <a:off x="7447442" y="5958572"/>
            <a:ext cx="3443206" cy="3310651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2034154" y="5308150"/>
            <a:ext cx="2082673" cy="4303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558"/>
              </a:lnSpc>
            </a:pPr>
            <a:r>
              <a:rPr lang="en-US" sz="2542" dirty="0">
                <a:solidFill>
                  <a:srgbClr val="000000"/>
                </a:solidFill>
                <a:latin typeface="Open Sans Bold"/>
              </a:rPr>
              <a:t>Abner Lucas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4077671" y="9106204"/>
            <a:ext cx="2202435" cy="4314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58"/>
              </a:lnSpc>
            </a:pPr>
            <a:r>
              <a:rPr lang="en-US" sz="2542">
                <a:solidFill>
                  <a:srgbClr val="000000"/>
                </a:solidFill>
                <a:latin typeface="Open Sans Bold"/>
              </a:rPr>
              <a:t>Jonas Bezerra</a:t>
            </a:r>
          </a:p>
        </p:txBody>
      </p:sp>
      <p:pic>
        <p:nvPicPr>
          <p:cNvPr id="22" name="Picture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6698647" y="5111446"/>
            <a:ext cx="4940796" cy="4940796"/>
          </a:xfrm>
          <a:prstGeom prst="rect">
            <a:avLst/>
          </a:prstGeom>
        </p:spPr>
      </p:pic>
      <p:sp>
        <p:nvSpPr>
          <p:cNvPr id="23" name="TextBox 23"/>
          <p:cNvSpPr txBox="1"/>
          <p:nvPr/>
        </p:nvSpPr>
        <p:spPr>
          <a:xfrm>
            <a:off x="6317562" y="5308150"/>
            <a:ext cx="1927936" cy="4314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58"/>
              </a:lnSpc>
            </a:pPr>
            <a:r>
              <a:rPr lang="en-US" sz="2542">
                <a:solidFill>
                  <a:srgbClr val="000000"/>
                </a:solidFill>
                <a:latin typeface="Open Sans Bold"/>
              </a:rPr>
              <a:t>Aleff Kelvin 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9835380" y="5308150"/>
            <a:ext cx="2985435" cy="4314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58"/>
              </a:lnSpc>
            </a:pPr>
            <a:r>
              <a:rPr lang="en-US" sz="2542">
                <a:solidFill>
                  <a:srgbClr val="000000"/>
                </a:solidFill>
                <a:latin typeface="Open Sans Bold"/>
              </a:rPr>
              <a:t>Anderson Oliveira 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4129615" y="5297591"/>
            <a:ext cx="2802576" cy="4303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558"/>
              </a:lnSpc>
            </a:pPr>
            <a:r>
              <a:rPr lang="en-US" sz="2542" dirty="0">
                <a:solidFill>
                  <a:srgbClr val="000000"/>
                </a:solidFill>
                <a:latin typeface="Open Sans Bold"/>
              </a:rPr>
              <a:t>Daniel Pederzini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7913609" y="9106204"/>
            <a:ext cx="2460782" cy="4303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558"/>
              </a:lnSpc>
            </a:pPr>
            <a:r>
              <a:rPr lang="en-US" sz="2542" dirty="0">
                <a:solidFill>
                  <a:srgbClr val="000000"/>
                </a:solidFill>
                <a:latin typeface="Open Sans Bold"/>
              </a:rPr>
              <a:t>Luis Fernando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1651087" y="9106204"/>
            <a:ext cx="2817707" cy="4303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558"/>
              </a:lnSpc>
            </a:pPr>
            <a:r>
              <a:rPr lang="en-US" sz="2542" dirty="0">
                <a:solidFill>
                  <a:srgbClr val="000000"/>
                </a:solidFill>
                <a:latin typeface="Open Sans Bold"/>
              </a:rPr>
              <a:t>Natacha Batista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 rot="2140088">
            <a:off x="-2974994" y="-4244253"/>
            <a:ext cx="6533314" cy="5657850"/>
            <a:chOff x="0" y="0"/>
            <a:chExt cx="6350000" cy="54991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DA2F47"/>
            </a:solid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 rot="2140088">
            <a:off x="14087893" y="7496175"/>
            <a:ext cx="6533314" cy="5657850"/>
            <a:chOff x="0" y="0"/>
            <a:chExt cx="6350000" cy="54991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DA2F47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3062452" y="372533"/>
            <a:ext cx="12163095" cy="15314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000000"/>
                </a:solidFill>
                <a:latin typeface="Open Sans Extra Bold"/>
              </a:rPr>
              <a:t>Site institucional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511514" y="1864784"/>
            <a:ext cx="13264972" cy="7461069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 rot="2140088">
            <a:off x="-2974994" y="-4244253"/>
            <a:ext cx="6533314" cy="5657850"/>
            <a:chOff x="0" y="0"/>
            <a:chExt cx="6350000" cy="54991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DA2F47"/>
            </a:solid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 rot="2140088">
            <a:off x="14087893" y="7496175"/>
            <a:ext cx="6533314" cy="5657850"/>
            <a:chOff x="0" y="0"/>
            <a:chExt cx="6350000" cy="54991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DA2F47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511514" y="1903942"/>
            <a:ext cx="13264972" cy="7461069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3062452" y="372533"/>
            <a:ext cx="12163095" cy="15314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000000"/>
                </a:solidFill>
                <a:latin typeface="Open Sans Extra Bold"/>
              </a:rPr>
              <a:t>Site institucional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 rot="2140088">
            <a:off x="-2974994" y="-4244253"/>
            <a:ext cx="6533314" cy="5657850"/>
            <a:chOff x="0" y="0"/>
            <a:chExt cx="6350000" cy="54991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DA2F47"/>
            </a:solid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 rot="2140088">
            <a:off x="14087893" y="7496175"/>
            <a:ext cx="6533314" cy="5657850"/>
            <a:chOff x="0" y="0"/>
            <a:chExt cx="6350000" cy="54991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DA2F47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511514" y="1903942"/>
            <a:ext cx="13264972" cy="7461069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3062452" y="372533"/>
            <a:ext cx="12163095" cy="15314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000000"/>
                </a:solidFill>
                <a:latin typeface="Open Sans Extra Bold"/>
              </a:rPr>
              <a:t>Site institucional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 rot="2140088">
            <a:off x="-2974994" y="-4244253"/>
            <a:ext cx="6533314" cy="5657850"/>
            <a:chOff x="0" y="0"/>
            <a:chExt cx="6350000" cy="54991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DA2F47"/>
            </a:solid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 rot="2140088">
            <a:off x="14087893" y="7496175"/>
            <a:ext cx="6533314" cy="5657850"/>
            <a:chOff x="0" y="0"/>
            <a:chExt cx="6350000" cy="54991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DA2F47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511514" y="1903942"/>
            <a:ext cx="13264972" cy="7461069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3062452" y="372533"/>
            <a:ext cx="12163095" cy="15314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000000"/>
                </a:solidFill>
                <a:latin typeface="Open Sans Extra Bold"/>
              </a:rPr>
              <a:t>Site institucional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 rot="2140088">
            <a:off x="-2974994" y="-4244253"/>
            <a:ext cx="6533314" cy="5657850"/>
            <a:chOff x="0" y="0"/>
            <a:chExt cx="6350000" cy="54991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DA2F47"/>
            </a:solid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 rot="2140088">
            <a:off x="14087893" y="7496175"/>
            <a:ext cx="6533314" cy="5657850"/>
            <a:chOff x="0" y="0"/>
            <a:chExt cx="6350000" cy="54991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DA2F47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511514" y="1903942"/>
            <a:ext cx="13264972" cy="7461069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3062452" y="372533"/>
            <a:ext cx="12163095" cy="15314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000000"/>
                </a:solidFill>
                <a:latin typeface="Open Sans Extra Bold"/>
              </a:rPr>
              <a:t>Site institucional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3561631" y="2749566"/>
            <a:ext cx="11164739" cy="5866563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3062452" y="372533"/>
            <a:ext cx="12163095" cy="15314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000000"/>
                </a:solidFill>
                <a:latin typeface="Open Sans Extra Bold"/>
              </a:rPr>
              <a:t>Banco de dados</a:t>
            </a:r>
          </a:p>
        </p:txBody>
      </p:sp>
      <p:grpSp>
        <p:nvGrpSpPr>
          <p:cNvPr id="12" name="Group 2">
            <a:extLst>
              <a:ext uri="{FF2B5EF4-FFF2-40B4-BE49-F238E27FC236}">
                <a16:creationId xmlns:a16="http://schemas.microsoft.com/office/drawing/2014/main" id="{F022CB2B-C377-40EF-96AE-FB80C5B5DA64}"/>
              </a:ext>
            </a:extLst>
          </p:cNvPr>
          <p:cNvGrpSpPr>
            <a:grpSpLocks noChangeAspect="1"/>
          </p:cNvGrpSpPr>
          <p:nvPr/>
        </p:nvGrpSpPr>
        <p:grpSpPr>
          <a:xfrm rot="2140088">
            <a:off x="-3070244" y="-4282353"/>
            <a:ext cx="6533314" cy="5657850"/>
            <a:chOff x="0" y="0"/>
            <a:chExt cx="6350000" cy="5499100"/>
          </a:xfrm>
        </p:grpSpPr>
        <p:sp>
          <p:nvSpPr>
            <p:cNvPr id="13" name="Freeform 3">
              <a:extLst>
                <a:ext uri="{FF2B5EF4-FFF2-40B4-BE49-F238E27FC236}">
                  <a16:creationId xmlns:a16="http://schemas.microsoft.com/office/drawing/2014/main" id="{5FC814E7-D0AC-43C9-9D74-5419D221ACD2}"/>
                </a:ext>
              </a:extLst>
            </p:cNvPr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id="14" name="Group 4">
            <a:extLst>
              <a:ext uri="{FF2B5EF4-FFF2-40B4-BE49-F238E27FC236}">
                <a16:creationId xmlns:a16="http://schemas.microsoft.com/office/drawing/2014/main" id="{025AF380-64AB-4950-9190-21DFDCD68394}"/>
              </a:ext>
            </a:extLst>
          </p:cNvPr>
          <p:cNvGrpSpPr>
            <a:grpSpLocks noChangeAspect="1"/>
          </p:cNvGrpSpPr>
          <p:nvPr/>
        </p:nvGrpSpPr>
        <p:grpSpPr>
          <a:xfrm rot="2140088">
            <a:off x="13992643" y="7458075"/>
            <a:ext cx="6533314" cy="5657850"/>
            <a:chOff x="0" y="0"/>
            <a:chExt cx="6350000" cy="5499100"/>
          </a:xfrm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F72FEF7A-A67C-462B-AD31-8BA0964BE5FD}"/>
                </a:ext>
              </a:extLst>
            </p:cNvPr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/>
          <p:cNvSpPr txBox="1"/>
          <p:nvPr/>
        </p:nvSpPr>
        <p:spPr>
          <a:xfrm>
            <a:off x="3062452" y="372533"/>
            <a:ext cx="12163095" cy="15314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000000"/>
                </a:solidFill>
                <a:latin typeface="Open Sans Extra Bold"/>
              </a:rPr>
              <a:t>Banco de dados</a:t>
            </a:r>
          </a:p>
        </p:txBody>
      </p:sp>
      <p:grpSp>
        <p:nvGrpSpPr>
          <p:cNvPr id="12" name="Group 2">
            <a:extLst>
              <a:ext uri="{FF2B5EF4-FFF2-40B4-BE49-F238E27FC236}">
                <a16:creationId xmlns:a16="http://schemas.microsoft.com/office/drawing/2014/main" id="{F022CB2B-C377-40EF-96AE-FB80C5B5DA64}"/>
              </a:ext>
            </a:extLst>
          </p:cNvPr>
          <p:cNvGrpSpPr>
            <a:grpSpLocks noChangeAspect="1"/>
          </p:cNvGrpSpPr>
          <p:nvPr/>
        </p:nvGrpSpPr>
        <p:grpSpPr>
          <a:xfrm rot="2140088">
            <a:off x="-3070244" y="-4282353"/>
            <a:ext cx="6533314" cy="5657850"/>
            <a:chOff x="0" y="0"/>
            <a:chExt cx="6350000" cy="5499100"/>
          </a:xfrm>
        </p:grpSpPr>
        <p:sp>
          <p:nvSpPr>
            <p:cNvPr id="13" name="Freeform 3">
              <a:extLst>
                <a:ext uri="{FF2B5EF4-FFF2-40B4-BE49-F238E27FC236}">
                  <a16:creationId xmlns:a16="http://schemas.microsoft.com/office/drawing/2014/main" id="{5FC814E7-D0AC-43C9-9D74-5419D221ACD2}"/>
                </a:ext>
              </a:extLst>
            </p:cNvPr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id="14" name="Group 4">
            <a:extLst>
              <a:ext uri="{FF2B5EF4-FFF2-40B4-BE49-F238E27FC236}">
                <a16:creationId xmlns:a16="http://schemas.microsoft.com/office/drawing/2014/main" id="{025AF380-64AB-4950-9190-21DFDCD68394}"/>
              </a:ext>
            </a:extLst>
          </p:cNvPr>
          <p:cNvGrpSpPr>
            <a:grpSpLocks noChangeAspect="1"/>
          </p:cNvGrpSpPr>
          <p:nvPr/>
        </p:nvGrpSpPr>
        <p:grpSpPr>
          <a:xfrm rot="2140088">
            <a:off x="13992643" y="7458075"/>
            <a:ext cx="6533314" cy="5657850"/>
            <a:chOff x="0" y="0"/>
            <a:chExt cx="6350000" cy="5499100"/>
          </a:xfrm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F72FEF7A-A67C-462B-AD31-8BA0964BE5FD}"/>
                </a:ext>
              </a:extLst>
            </p:cNvPr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pic>
        <p:nvPicPr>
          <p:cNvPr id="3" name="Imagem 2">
            <a:extLst>
              <a:ext uri="{FF2B5EF4-FFF2-40B4-BE49-F238E27FC236}">
                <a16:creationId xmlns:a16="http://schemas.microsoft.com/office/drawing/2014/main" id="{B470C801-E72E-4A3D-9142-A5FE12B7D1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467" y="2095500"/>
            <a:ext cx="14934933" cy="6880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325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/>
          <p:cNvSpPr txBox="1"/>
          <p:nvPr/>
        </p:nvSpPr>
        <p:spPr>
          <a:xfrm>
            <a:off x="3062452" y="372533"/>
            <a:ext cx="12163095" cy="15314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000000"/>
                </a:solidFill>
                <a:latin typeface="Open Sans Extra Bold"/>
              </a:rPr>
              <a:t>Banco de dados</a:t>
            </a:r>
          </a:p>
        </p:txBody>
      </p:sp>
      <p:grpSp>
        <p:nvGrpSpPr>
          <p:cNvPr id="12" name="Group 2">
            <a:extLst>
              <a:ext uri="{FF2B5EF4-FFF2-40B4-BE49-F238E27FC236}">
                <a16:creationId xmlns:a16="http://schemas.microsoft.com/office/drawing/2014/main" id="{F022CB2B-C377-40EF-96AE-FB80C5B5DA64}"/>
              </a:ext>
            </a:extLst>
          </p:cNvPr>
          <p:cNvGrpSpPr>
            <a:grpSpLocks noChangeAspect="1"/>
          </p:cNvGrpSpPr>
          <p:nvPr/>
        </p:nvGrpSpPr>
        <p:grpSpPr>
          <a:xfrm rot="2140088">
            <a:off x="-3070244" y="-4282353"/>
            <a:ext cx="6533314" cy="5657850"/>
            <a:chOff x="0" y="0"/>
            <a:chExt cx="6350000" cy="5499100"/>
          </a:xfrm>
        </p:grpSpPr>
        <p:sp>
          <p:nvSpPr>
            <p:cNvPr id="13" name="Freeform 3">
              <a:extLst>
                <a:ext uri="{FF2B5EF4-FFF2-40B4-BE49-F238E27FC236}">
                  <a16:creationId xmlns:a16="http://schemas.microsoft.com/office/drawing/2014/main" id="{5FC814E7-D0AC-43C9-9D74-5419D221ACD2}"/>
                </a:ext>
              </a:extLst>
            </p:cNvPr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id="14" name="Group 4">
            <a:extLst>
              <a:ext uri="{FF2B5EF4-FFF2-40B4-BE49-F238E27FC236}">
                <a16:creationId xmlns:a16="http://schemas.microsoft.com/office/drawing/2014/main" id="{025AF380-64AB-4950-9190-21DFDCD68394}"/>
              </a:ext>
            </a:extLst>
          </p:cNvPr>
          <p:cNvGrpSpPr>
            <a:grpSpLocks noChangeAspect="1"/>
          </p:cNvGrpSpPr>
          <p:nvPr/>
        </p:nvGrpSpPr>
        <p:grpSpPr>
          <a:xfrm rot="2140088">
            <a:off x="13992643" y="7458075"/>
            <a:ext cx="6533314" cy="5657850"/>
            <a:chOff x="0" y="0"/>
            <a:chExt cx="6350000" cy="5499100"/>
          </a:xfrm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F72FEF7A-A67C-462B-AD31-8BA0964BE5FD}"/>
                </a:ext>
              </a:extLst>
            </p:cNvPr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</p:spTree>
    <p:extLst>
      <p:ext uri="{BB962C8B-B14F-4D97-AF65-F5344CB8AC3E}">
        <p14:creationId xmlns:p14="http://schemas.microsoft.com/office/powerpoint/2010/main" val="8962894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 rot="2140088">
            <a:off x="-3070244" y="-4282353"/>
            <a:ext cx="6533314" cy="5657850"/>
            <a:chOff x="0" y="0"/>
            <a:chExt cx="6350000" cy="54991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 rot="2140088">
            <a:off x="13992643" y="7458075"/>
            <a:ext cx="6533314" cy="5657850"/>
            <a:chOff x="0" y="0"/>
            <a:chExt cx="6350000" cy="54991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3357240" y="495300"/>
            <a:ext cx="11573520" cy="15314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 dirty="0" err="1">
                <a:solidFill>
                  <a:srgbClr val="000000"/>
                </a:solidFill>
                <a:latin typeface="Open Sans Extra Bold"/>
              </a:rPr>
              <a:t>Aplicação</a:t>
            </a:r>
            <a:r>
              <a:rPr lang="en-US" sz="9000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sz="9000" dirty="0" err="1">
                <a:solidFill>
                  <a:srgbClr val="000000"/>
                </a:solidFill>
                <a:latin typeface="Open Sans Extra Bold"/>
              </a:rPr>
              <a:t>sensores</a:t>
            </a:r>
            <a:endParaRPr lang="en-US" sz="9000" dirty="0">
              <a:solidFill>
                <a:srgbClr val="000000"/>
              </a:solidFill>
              <a:latin typeface="Open Sans Extra Bold"/>
            </a:endParaRP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2780820" y="3662172"/>
            <a:ext cx="12726361" cy="3563381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 rot="2140088">
            <a:off x="-3089294" y="-4263303"/>
            <a:ext cx="6533314" cy="5657850"/>
            <a:chOff x="0" y="0"/>
            <a:chExt cx="6350000" cy="54991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 rot="2140088">
            <a:off x="13973593" y="7477125"/>
            <a:ext cx="6533314" cy="5657850"/>
            <a:chOff x="0" y="0"/>
            <a:chExt cx="6350000" cy="54991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3062452" y="372533"/>
            <a:ext cx="12163095" cy="15314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000000"/>
                </a:solidFill>
                <a:latin typeface="Open Sans Extra Bold"/>
              </a:rPr>
              <a:t>Repositório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2693276" y="3608971"/>
            <a:ext cx="12901447" cy="380006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 rot="2140088">
            <a:off x="-3070244" y="-4282353"/>
            <a:ext cx="6533314" cy="5657850"/>
            <a:chOff x="0" y="0"/>
            <a:chExt cx="6350000" cy="54991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DA2F47"/>
            </a:solid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 rot="2140088">
            <a:off x="13992643" y="7458075"/>
            <a:ext cx="6533314" cy="5657850"/>
            <a:chOff x="0" y="0"/>
            <a:chExt cx="6350000" cy="54991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DA2F47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1335101">
            <a:off x="4083350" y="5563844"/>
            <a:ext cx="987629" cy="2361722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6625288" y="5464788"/>
            <a:ext cx="5037424" cy="2426023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3672962" y="2397141"/>
            <a:ext cx="10942077" cy="1790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400">
                <a:solidFill>
                  <a:srgbClr val="000000"/>
                </a:solidFill>
                <a:latin typeface="Open Sans Light"/>
              </a:rPr>
              <a:t>Somos uma empresa que busca solucionar problemas relacionados ao </a:t>
            </a:r>
            <a:r>
              <a:rPr lang="en-US" sz="3400">
                <a:solidFill>
                  <a:srgbClr val="000000"/>
                </a:solidFill>
                <a:latin typeface="Open Sans Light Bold"/>
              </a:rPr>
              <a:t>transporte</a:t>
            </a:r>
            <a:r>
              <a:rPr lang="en-US" sz="3400">
                <a:solidFill>
                  <a:srgbClr val="000000"/>
                </a:solidFill>
                <a:latin typeface="Open Sans Light"/>
              </a:rPr>
              <a:t> de amostras de </a:t>
            </a:r>
            <a:r>
              <a:rPr lang="en-US" sz="3400">
                <a:solidFill>
                  <a:srgbClr val="000000"/>
                </a:solidFill>
                <a:latin typeface="Open Sans Light Bold"/>
              </a:rPr>
              <a:t>sangue</a:t>
            </a:r>
            <a:r>
              <a:rPr lang="en-US" sz="3400">
                <a:solidFill>
                  <a:srgbClr val="000000"/>
                </a:solidFill>
                <a:latin typeface="Open Sans Light"/>
              </a:rPr>
              <a:t>, utilizando </a:t>
            </a:r>
            <a:r>
              <a:rPr lang="en-US" sz="3400">
                <a:solidFill>
                  <a:srgbClr val="000000"/>
                </a:solidFill>
                <a:latin typeface="Open Sans Light Bold"/>
              </a:rPr>
              <a:t>tecnologia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2530501" y="5223825"/>
            <a:ext cx="2776298" cy="3041761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4840625" y="435643"/>
            <a:ext cx="8606749" cy="15314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 dirty="0" err="1">
                <a:solidFill>
                  <a:srgbClr val="000000"/>
                </a:solidFill>
                <a:latin typeface="Open Sans Extra Bold"/>
              </a:rPr>
              <a:t>Quem</a:t>
            </a:r>
            <a:r>
              <a:rPr lang="en-US" sz="9000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sz="9000" dirty="0" err="1">
                <a:solidFill>
                  <a:srgbClr val="000000"/>
                </a:solidFill>
                <a:latin typeface="Open Sans Extra Bold"/>
              </a:rPr>
              <a:t>somos</a:t>
            </a:r>
            <a:r>
              <a:rPr lang="en-US" sz="9000" dirty="0">
                <a:solidFill>
                  <a:srgbClr val="000000"/>
                </a:solidFill>
                <a:latin typeface="Open Sans Extra Bold"/>
              </a:rPr>
              <a:t>?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 rot="2140088">
            <a:off x="-3070244" y="-4282353"/>
            <a:ext cx="6533314" cy="5657850"/>
            <a:chOff x="0" y="0"/>
            <a:chExt cx="6350000" cy="54991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 rot="2140088">
            <a:off x="13992643" y="7458075"/>
            <a:ext cx="6533314" cy="5657850"/>
            <a:chOff x="0" y="0"/>
            <a:chExt cx="6350000" cy="54991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3608966" y="2301891"/>
            <a:ext cx="11070069" cy="1790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400">
                <a:solidFill>
                  <a:srgbClr val="000000"/>
                </a:solidFill>
                <a:latin typeface="Open Sans Light"/>
              </a:rPr>
              <a:t>Para manter a </a:t>
            </a:r>
            <a:r>
              <a:rPr lang="en-US" sz="3400">
                <a:solidFill>
                  <a:srgbClr val="000000"/>
                </a:solidFill>
                <a:latin typeface="Open Sans Light Bold"/>
              </a:rPr>
              <a:t>integridade</a:t>
            </a:r>
            <a:r>
              <a:rPr lang="en-US" sz="3400">
                <a:solidFill>
                  <a:srgbClr val="000000"/>
                </a:solidFill>
                <a:latin typeface="Open Sans Light"/>
              </a:rPr>
              <a:t> das amostras, é necessário um controle rígido de </a:t>
            </a:r>
            <a:r>
              <a:rPr lang="en-US" sz="3400">
                <a:solidFill>
                  <a:srgbClr val="000000"/>
                </a:solidFill>
                <a:latin typeface="Open Sans Light Bold"/>
              </a:rPr>
              <a:t>temperatura</a:t>
            </a:r>
            <a:r>
              <a:rPr lang="en-US" sz="3400">
                <a:solidFill>
                  <a:srgbClr val="000000"/>
                </a:solidFill>
                <a:latin typeface="Open Sans Light"/>
              </a:rPr>
              <a:t>, durante todas as etapas, principalmente no </a:t>
            </a:r>
            <a:r>
              <a:rPr lang="en-US" sz="3400">
                <a:solidFill>
                  <a:srgbClr val="000000"/>
                </a:solidFill>
                <a:latin typeface="Open Sans Light Bold"/>
              </a:rPr>
              <a:t>transporte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4737572" y="4781550"/>
            <a:ext cx="2640953" cy="4114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9144000" y="4781550"/>
            <a:ext cx="2857916" cy="41148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6422926" y="466725"/>
            <a:ext cx="5442149" cy="15314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 dirty="0" err="1">
                <a:solidFill>
                  <a:srgbClr val="000000"/>
                </a:solidFill>
                <a:latin typeface="Open Sans Extra Bold"/>
              </a:rPr>
              <a:t>Contexto</a:t>
            </a:r>
            <a:endParaRPr lang="en-US" sz="9000" dirty="0">
              <a:solidFill>
                <a:srgbClr val="000000"/>
              </a:solidFill>
              <a:latin typeface="Open Sans Extra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7378525" y="5487105"/>
            <a:ext cx="811466" cy="6102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 dirty="0">
                <a:solidFill>
                  <a:srgbClr val="000000"/>
                </a:solidFill>
                <a:latin typeface="Open Sans Light Bold"/>
              </a:rPr>
              <a:t>2ºC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121803" y="5487105"/>
            <a:ext cx="834121" cy="6102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000000"/>
                </a:solidFill>
                <a:latin typeface="Open Sans Light Bold"/>
              </a:rPr>
              <a:t>8ºC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 rot="2140088">
            <a:off x="-3070244" y="-4282353"/>
            <a:ext cx="6533314" cy="5657850"/>
            <a:chOff x="0" y="0"/>
            <a:chExt cx="6350000" cy="54991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DA2F47"/>
            </a:solid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 rot="2140088">
            <a:off x="13992643" y="7458075"/>
            <a:ext cx="6533314" cy="5657850"/>
            <a:chOff x="0" y="0"/>
            <a:chExt cx="6350000" cy="54991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DA2F47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7022201" y="6119175"/>
            <a:ext cx="1539406" cy="2247533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8983097" y="6084006"/>
            <a:ext cx="2282702" cy="2282702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3618855" y="2386346"/>
            <a:ext cx="11050290" cy="1186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400">
                <a:solidFill>
                  <a:srgbClr val="000000"/>
                </a:solidFill>
                <a:latin typeface="Open Sans Light"/>
              </a:rPr>
              <a:t>O transporte é a etapa mais vulnerável, é onde ocorrem cerca de </a:t>
            </a:r>
            <a:r>
              <a:rPr lang="en-US" sz="3400">
                <a:solidFill>
                  <a:srgbClr val="000000"/>
                </a:solidFill>
                <a:latin typeface="Open Sans Light Bold"/>
              </a:rPr>
              <a:t>70%</a:t>
            </a:r>
            <a:r>
              <a:rPr lang="en-US" sz="3400">
                <a:solidFill>
                  <a:srgbClr val="000000"/>
                </a:solidFill>
                <a:latin typeface="Open Sans Light"/>
              </a:rPr>
              <a:t> das falhas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924394" y="485775"/>
            <a:ext cx="4439212" cy="15314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000000"/>
                </a:solidFill>
                <a:latin typeface="Open Sans Extra Bold"/>
              </a:rPr>
              <a:t>Desafio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438255" y="4253246"/>
            <a:ext cx="5411491" cy="1186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400">
                <a:solidFill>
                  <a:srgbClr val="000000"/>
                </a:solidFill>
                <a:latin typeface="Open Sans Light"/>
              </a:rPr>
              <a:t>O monitoramento  é manual e </a:t>
            </a:r>
            <a:r>
              <a:rPr lang="en-US" sz="3400">
                <a:solidFill>
                  <a:srgbClr val="000000"/>
                </a:solidFill>
                <a:latin typeface="Open Sans Light Bold"/>
              </a:rPr>
              <a:t>não</a:t>
            </a:r>
            <a:r>
              <a:rPr lang="en-US" sz="3400">
                <a:solidFill>
                  <a:srgbClr val="000000"/>
                </a:solidFill>
                <a:latin typeface="Open Sans Light"/>
              </a:rPr>
              <a:t> é </a:t>
            </a:r>
            <a:r>
              <a:rPr lang="en-US" sz="3400">
                <a:solidFill>
                  <a:srgbClr val="000000"/>
                </a:solidFill>
                <a:latin typeface="Open Sans Light Bold"/>
              </a:rPr>
              <a:t>constante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 rot="2140088">
            <a:off x="-3070244" y="-4282353"/>
            <a:ext cx="6533314" cy="5657850"/>
            <a:chOff x="0" y="0"/>
            <a:chExt cx="6350000" cy="54991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DA2F47"/>
            </a:solid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 rot="2140088">
            <a:off x="13992643" y="7458075"/>
            <a:ext cx="6533314" cy="5657850"/>
            <a:chOff x="0" y="0"/>
            <a:chExt cx="6350000" cy="54991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DA2F47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8689502" y="6084006"/>
            <a:ext cx="2522204" cy="2597776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6924394" y="6573268"/>
            <a:ext cx="1619250" cy="161925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3618855" y="2386346"/>
            <a:ext cx="11050290" cy="1186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400">
                <a:solidFill>
                  <a:srgbClr val="000000"/>
                </a:solidFill>
                <a:latin typeface="Open Sans Light"/>
              </a:rPr>
              <a:t>O transporte é a etapa mais vulnerável, é onde ocorrem cerca de </a:t>
            </a:r>
            <a:r>
              <a:rPr lang="en-US" sz="3400">
                <a:solidFill>
                  <a:srgbClr val="000000"/>
                </a:solidFill>
                <a:latin typeface="Open Sans Light Bold"/>
              </a:rPr>
              <a:t>70%</a:t>
            </a:r>
            <a:r>
              <a:rPr lang="en-US" sz="3400">
                <a:solidFill>
                  <a:srgbClr val="000000"/>
                </a:solidFill>
                <a:latin typeface="Open Sans Light"/>
              </a:rPr>
              <a:t> das falhas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924394" y="485775"/>
            <a:ext cx="4439212" cy="15314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000000"/>
                </a:solidFill>
                <a:latin typeface="Open Sans Extra Bold"/>
              </a:rPr>
              <a:t>Desafio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485880" y="4253246"/>
            <a:ext cx="5316241" cy="1186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400">
                <a:solidFill>
                  <a:srgbClr val="000000"/>
                </a:solidFill>
                <a:latin typeface="Open Sans Light"/>
              </a:rPr>
              <a:t>Há muita </a:t>
            </a:r>
            <a:r>
              <a:rPr lang="en-US" sz="3400">
                <a:solidFill>
                  <a:srgbClr val="000000"/>
                </a:solidFill>
                <a:latin typeface="Open Sans Light Bold"/>
              </a:rPr>
              <a:t>negligência</a:t>
            </a:r>
            <a:r>
              <a:rPr lang="en-US" sz="3400">
                <a:solidFill>
                  <a:srgbClr val="000000"/>
                </a:solidFill>
                <a:latin typeface="Open Sans Light"/>
              </a:rPr>
              <a:t> em relação à </a:t>
            </a:r>
            <a:r>
              <a:rPr lang="en-US" sz="3400">
                <a:solidFill>
                  <a:srgbClr val="000000"/>
                </a:solidFill>
                <a:latin typeface="Open Sans Light Bold"/>
              </a:rPr>
              <a:t>documentação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 rot="2140088">
            <a:off x="-3070244" y="-4282353"/>
            <a:ext cx="6533314" cy="5657850"/>
            <a:chOff x="0" y="0"/>
            <a:chExt cx="6350000" cy="54991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DA2F47"/>
            </a:solid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 rot="2140088">
            <a:off x="13992643" y="7458075"/>
            <a:ext cx="6533314" cy="5657850"/>
            <a:chOff x="0" y="0"/>
            <a:chExt cx="6350000" cy="54991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DA2F47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6304905" y="6528663"/>
            <a:ext cx="2592410" cy="1663856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8897314" y="5831515"/>
            <a:ext cx="2841718" cy="2702215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3618855" y="2386346"/>
            <a:ext cx="11050290" cy="1186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400">
                <a:solidFill>
                  <a:srgbClr val="000000"/>
                </a:solidFill>
                <a:latin typeface="Open Sans Light"/>
              </a:rPr>
              <a:t>O transporte é a etapa mais vulnerável, é onde ocorrem cerca de </a:t>
            </a:r>
            <a:r>
              <a:rPr lang="en-US" sz="3400">
                <a:solidFill>
                  <a:srgbClr val="000000"/>
                </a:solidFill>
                <a:latin typeface="Open Sans Light Bold"/>
              </a:rPr>
              <a:t>70%</a:t>
            </a:r>
            <a:r>
              <a:rPr lang="en-US" sz="3400">
                <a:solidFill>
                  <a:srgbClr val="000000"/>
                </a:solidFill>
                <a:latin typeface="Open Sans Light"/>
              </a:rPr>
              <a:t> das falhas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924394" y="485775"/>
            <a:ext cx="4439212" cy="15314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000000"/>
                </a:solidFill>
                <a:latin typeface="Open Sans Extra Bold"/>
              </a:rPr>
              <a:t>Desafio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304905" y="4253246"/>
            <a:ext cx="5678191" cy="1186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400">
                <a:solidFill>
                  <a:srgbClr val="000000"/>
                </a:solidFill>
                <a:latin typeface="Open Sans Light"/>
              </a:rPr>
              <a:t>Estas falhas geram </a:t>
            </a:r>
            <a:r>
              <a:rPr lang="en-US" sz="3400">
                <a:solidFill>
                  <a:srgbClr val="000000"/>
                </a:solidFill>
                <a:latin typeface="Open Sans Light Bold"/>
              </a:rPr>
              <a:t>custos</a:t>
            </a:r>
            <a:r>
              <a:rPr lang="en-US" sz="3400">
                <a:solidFill>
                  <a:srgbClr val="000000"/>
                </a:solidFill>
                <a:latin typeface="Open Sans Light"/>
              </a:rPr>
              <a:t> e episódios clínicos </a:t>
            </a:r>
            <a:r>
              <a:rPr lang="en-US" sz="3400">
                <a:solidFill>
                  <a:srgbClr val="000000"/>
                </a:solidFill>
                <a:latin typeface="Open Sans Light Bold"/>
              </a:rPr>
              <a:t>negativos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1377071" y="3531599"/>
            <a:ext cx="831331" cy="831331"/>
          </a:xfrm>
          <a:prstGeom prst="rect">
            <a:avLst/>
          </a:prstGeom>
        </p:spPr>
      </p:pic>
      <p:grpSp>
        <p:nvGrpSpPr>
          <p:cNvPr id="3" name="Group 3"/>
          <p:cNvGrpSpPr>
            <a:grpSpLocks noChangeAspect="1"/>
          </p:cNvGrpSpPr>
          <p:nvPr/>
        </p:nvGrpSpPr>
        <p:grpSpPr>
          <a:xfrm rot="2140088">
            <a:off x="-3070244" y="-4282353"/>
            <a:ext cx="6533314" cy="5657850"/>
            <a:chOff x="0" y="0"/>
            <a:chExt cx="6350000" cy="54991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 rot="2140088">
            <a:off x="13992643" y="7458075"/>
            <a:ext cx="6533314" cy="5657850"/>
            <a:chOff x="0" y="0"/>
            <a:chExt cx="6350000" cy="54991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2723505" y="2344784"/>
            <a:ext cx="12840990" cy="1186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400">
                <a:solidFill>
                  <a:srgbClr val="000000"/>
                </a:solidFill>
                <a:latin typeface="Open Sans Light"/>
              </a:rPr>
              <a:t>Nosso propósito é tornar o transporte de amostras de sangue mais </a:t>
            </a:r>
            <a:r>
              <a:rPr lang="en-US" sz="3400">
                <a:solidFill>
                  <a:srgbClr val="000000"/>
                </a:solidFill>
                <a:latin typeface="Open Sans Light Bold"/>
              </a:rPr>
              <a:t>seguro</a:t>
            </a:r>
            <a:r>
              <a:rPr lang="en-US" sz="3400">
                <a:solidFill>
                  <a:srgbClr val="000000"/>
                </a:solidFill>
                <a:latin typeface="Open Sans Light"/>
              </a:rPr>
              <a:t>, </a:t>
            </a:r>
            <a:r>
              <a:rPr lang="en-US" sz="3400">
                <a:solidFill>
                  <a:srgbClr val="000000"/>
                </a:solidFill>
                <a:latin typeface="Open Sans Light Bold"/>
              </a:rPr>
              <a:t>automático</a:t>
            </a:r>
            <a:r>
              <a:rPr lang="en-US" sz="3400">
                <a:solidFill>
                  <a:srgbClr val="000000"/>
                </a:solidFill>
                <a:latin typeface="Open Sans Light"/>
              </a:rPr>
              <a:t> e </a:t>
            </a:r>
            <a:r>
              <a:rPr lang="en-US" sz="3400">
                <a:solidFill>
                  <a:srgbClr val="000000"/>
                </a:solidFill>
                <a:latin typeface="Open Sans Light Bold"/>
              </a:rPr>
              <a:t>eficiente </a:t>
            </a:r>
            <a:r>
              <a:rPr lang="en-US" sz="3400">
                <a:solidFill>
                  <a:srgbClr val="000000"/>
                </a:solidFill>
                <a:latin typeface="Open Sans Light"/>
              </a:rPr>
              <a:t>utilizando a </a:t>
            </a:r>
            <a:r>
              <a:rPr lang="en-US" sz="3400">
                <a:solidFill>
                  <a:srgbClr val="000000"/>
                </a:solidFill>
                <a:latin typeface="Open Sans Light Bold"/>
              </a:rPr>
              <a:t>tecnologia: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7716302" y="6084006"/>
            <a:ext cx="2855395" cy="2569856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4840624" y="458941"/>
            <a:ext cx="8606750" cy="15314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 dirty="0" err="1">
                <a:solidFill>
                  <a:srgbClr val="000000"/>
                </a:solidFill>
                <a:latin typeface="Open Sans Extra Bold"/>
              </a:rPr>
              <a:t>Nossa</a:t>
            </a:r>
            <a:r>
              <a:rPr lang="en-US" sz="9000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sz="9000" dirty="0" err="1">
                <a:solidFill>
                  <a:srgbClr val="000000"/>
                </a:solidFill>
                <a:latin typeface="Open Sans Extra Bold"/>
              </a:rPr>
              <a:t>solução</a:t>
            </a:r>
            <a:endParaRPr lang="en-US" sz="9000" dirty="0">
              <a:solidFill>
                <a:srgbClr val="000000"/>
              </a:solidFill>
              <a:latin typeface="Open Sans Extra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6438255" y="4296254"/>
            <a:ext cx="5411491" cy="1186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400">
                <a:solidFill>
                  <a:srgbClr val="000000"/>
                </a:solidFill>
                <a:latin typeface="Open Sans Light"/>
              </a:rPr>
              <a:t>Análises de temperatura em </a:t>
            </a:r>
            <a:r>
              <a:rPr lang="en-US" sz="3400">
                <a:solidFill>
                  <a:srgbClr val="000000"/>
                </a:solidFill>
                <a:latin typeface="Open Sans Light Bold"/>
              </a:rPr>
              <a:t>tempo real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 rot="2140088">
            <a:off x="-3070244" y="-4282353"/>
            <a:ext cx="6533314" cy="5657850"/>
            <a:chOff x="0" y="0"/>
            <a:chExt cx="6350000" cy="54991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 rot="2140088">
            <a:off x="13992643" y="7458075"/>
            <a:ext cx="6533314" cy="5657850"/>
            <a:chOff x="0" y="0"/>
            <a:chExt cx="6350000" cy="54991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1377071" y="3531599"/>
            <a:ext cx="831331" cy="831331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8036544" y="5770384"/>
            <a:ext cx="2100894" cy="268719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2723505" y="2344784"/>
            <a:ext cx="12840990" cy="1186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400">
                <a:solidFill>
                  <a:srgbClr val="000000"/>
                </a:solidFill>
                <a:latin typeface="Open Sans Light"/>
              </a:rPr>
              <a:t>Nosso propósito é tornar o transporte de amostras de sangue mais </a:t>
            </a:r>
            <a:r>
              <a:rPr lang="en-US" sz="3400">
                <a:solidFill>
                  <a:srgbClr val="000000"/>
                </a:solidFill>
                <a:latin typeface="Open Sans Light Bold"/>
              </a:rPr>
              <a:t>seguro</a:t>
            </a:r>
            <a:r>
              <a:rPr lang="en-US" sz="3400">
                <a:solidFill>
                  <a:srgbClr val="000000"/>
                </a:solidFill>
                <a:latin typeface="Open Sans Light"/>
              </a:rPr>
              <a:t>, </a:t>
            </a:r>
            <a:r>
              <a:rPr lang="en-US" sz="3400">
                <a:solidFill>
                  <a:srgbClr val="000000"/>
                </a:solidFill>
                <a:latin typeface="Open Sans Light Bold"/>
              </a:rPr>
              <a:t>automático</a:t>
            </a:r>
            <a:r>
              <a:rPr lang="en-US" sz="3400">
                <a:solidFill>
                  <a:srgbClr val="000000"/>
                </a:solidFill>
                <a:latin typeface="Open Sans Light"/>
              </a:rPr>
              <a:t> e </a:t>
            </a:r>
            <a:r>
              <a:rPr lang="en-US" sz="3400">
                <a:solidFill>
                  <a:srgbClr val="000000"/>
                </a:solidFill>
                <a:latin typeface="Open Sans Light Bold"/>
              </a:rPr>
              <a:t>eficiente </a:t>
            </a:r>
            <a:r>
              <a:rPr lang="en-US" sz="3400">
                <a:solidFill>
                  <a:srgbClr val="000000"/>
                </a:solidFill>
                <a:latin typeface="Open Sans Light"/>
              </a:rPr>
              <a:t>utilizando a </a:t>
            </a:r>
            <a:r>
              <a:rPr lang="en-US" sz="3400">
                <a:solidFill>
                  <a:srgbClr val="000000"/>
                </a:solidFill>
                <a:latin typeface="Open Sans Light Bold"/>
              </a:rPr>
              <a:t>tecnologia: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783616" y="458941"/>
            <a:ext cx="8606750" cy="15314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 dirty="0" err="1">
                <a:solidFill>
                  <a:srgbClr val="000000"/>
                </a:solidFill>
                <a:latin typeface="Open Sans Extra Bold"/>
              </a:rPr>
              <a:t>Nossa</a:t>
            </a:r>
            <a:r>
              <a:rPr lang="en-US" sz="9000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sz="9000" dirty="0" err="1">
                <a:solidFill>
                  <a:srgbClr val="000000"/>
                </a:solidFill>
                <a:latin typeface="Open Sans Extra Bold"/>
              </a:rPr>
              <a:t>solução</a:t>
            </a:r>
            <a:endParaRPr lang="en-US" sz="9000" dirty="0">
              <a:solidFill>
                <a:srgbClr val="000000"/>
              </a:solidFill>
              <a:latin typeface="Open Sans Extra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6381246" y="4296254"/>
            <a:ext cx="5411491" cy="1186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400">
                <a:solidFill>
                  <a:srgbClr val="000000"/>
                </a:solidFill>
                <a:latin typeface="Open Sans Light"/>
              </a:rPr>
              <a:t>Relatórios completos e </a:t>
            </a:r>
            <a:r>
              <a:rPr lang="en-US" sz="3400">
                <a:solidFill>
                  <a:srgbClr val="000000"/>
                </a:solidFill>
                <a:latin typeface="Open Sans Light Bold"/>
              </a:rPr>
              <a:t>automáticos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1632</TotalTime>
  <Words>300</Words>
  <Application>Microsoft Office PowerPoint</Application>
  <PresentationFormat>Personalizar</PresentationFormat>
  <Paragraphs>76</Paragraphs>
  <Slides>29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29</vt:i4>
      </vt:variant>
    </vt:vector>
  </HeadingPairs>
  <TitlesOfParts>
    <vt:vector size="36" baseType="lpstr">
      <vt:lpstr>Open Sans Light Bold</vt:lpstr>
      <vt:lpstr>Open Sans Light</vt:lpstr>
      <vt:lpstr>Arial</vt:lpstr>
      <vt:lpstr>Open Sans Bold</vt:lpstr>
      <vt:lpstr>Open Sans Extra Bold</vt:lpstr>
      <vt:lpstr>Calibri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Daniel Pederzini</dc:title>
  <cp:lastModifiedBy>DANIEL PEDERZINI</cp:lastModifiedBy>
  <cp:revision>9</cp:revision>
  <dcterms:created xsi:type="dcterms:W3CDTF">2006-08-16T00:00:00Z</dcterms:created>
  <dcterms:modified xsi:type="dcterms:W3CDTF">2021-03-11T17:18:34Z</dcterms:modified>
  <dc:identifier>DAEXvRoEQtk</dc:identifier>
</cp:coreProperties>
</file>